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F149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wmf"/><Relationship Id="rId12" Type="http://schemas.openxmlformats.org/officeDocument/2006/relationships/image" Target="../media/image12.wmf"/><Relationship Id="rId13" Type="http://schemas.openxmlformats.org/officeDocument/2006/relationships/image" Target="../media/image13.emf"/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0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47B4-A2B4-41EC-AAA8-21962B0E34BE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F7E-4C3D-4981-B0F6-DCA3E5441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F6B4BF-C835-4278-B0FD-BCB48B820629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2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B742-42FF-49AD-9D53-2DB2F0FCA795}" type="datetimeFigureOut">
              <a:rPr lang="en-US" smtClean="0"/>
              <a:pPr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wmf"/><Relationship Id="rId20" Type="http://schemas.openxmlformats.org/officeDocument/2006/relationships/oleObject" Target="../embeddings/oleObject9.bin"/><Relationship Id="rId21" Type="http://schemas.openxmlformats.org/officeDocument/2006/relationships/image" Target="../media/image9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0.png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1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6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6800" y="2865752"/>
            <a:ext cx="685800" cy="429386"/>
          </a:xfrm>
          <a:prstGeom prst="rect">
            <a:avLst/>
          </a:prstGeom>
          <a:solidFill>
            <a:srgbClr val="41F1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8781" y="6019800"/>
            <a:ext cx="878819" cy="381000"/>
          </a:xfrm>
          <a:prstGeom prst="rect">
            <a:avLst/>
          </a:prstGeom>
          <a:solidFill>
            <a:srgbClr val="41F1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2259" y="5638800"/>
            <a:ext cx="791541" cy="381000"/>
          </a:xfrm>
          <a:prstGeom prst="rect">
            <a:avLst/>
          </a:prstGeom>
          <a:solidFill>
            <a:srgbClr val="41F1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6080"/>
            <a:ext cx="908141" cy="457200"/>
          </a:xfrm>
          <a:prstGeom prst="rect">
            <a:avLst/>
          </a:prstGeom>
          <a:solidFill>
            <a:srgbClr val="4F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1480" y="5638800"/>
            <a:ext cx="887601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1026"/>
          <p:cNvSpPr>
            <a:spLocks noChangeArrowheads="1"/>
          </p:cNvSpPr>
          <p:nvPr/>
        </p:nvSpPr>
        <p:spPr bwMode="auto">
          <a:xfrm>
            <a:off x="7072789" y="1486172"/>
            <a:ext cx="2071211" cy="49502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1027"/>
          <p:cNvSpPr>
            <a:spLocks noChangeArrowheads="1"/>
          </p:cNvSpPr>
          <p:nvPr/>
        </p:nvSpPr>
        <p:spPr bwMode="auto">
          <a:xfrm>
            <a:off x="3810000" y="5257800"/>
            <a:ext cx="1752600" cy="762000"/>
          </a:xfrm>
          <a:prstGeom prst="rect">
            <a:avLst/>
          </a:prstGeom>
          <a:noFill/>
          <a:ln w="19050">
            <a:solidFill>
              <a:srgbClr val="C70E1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81498"/>
              </p:ext>
            </p:extLst>
          </p:nvPr>
        </p:nvGraphicFramePr>
        <p:xfrm>
          <a:off x="3832225" y="5434013"/>
          <a:ext cx="16430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6" name="Equation" r:id="rId4" imgW="927000" imgH="215640" progId="Equation.3">
                  <p:embed/>
                </p:oleObj>
              </mc:Choice>
              <mc:Fallback>
                <p:oleObj name="Equation" r:id="rId4" imgW="927000" imgH="21564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5434013"/>
                        <a:ext cx="16430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403112"/>
              </p:ext>
            </p:extLst>
          </p:nvPr>
        </p:nvGraphicFramePr>
        <p:xfrm>
          <a:off x="3730625" y="4308475"/>
          <a:ext cx="52895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7" name="Equation" r:id="rId6" imgW="2984400" imgH="507960" progId="Equation.3">
                  <p:embed/>
                </p:oleObj>
              </mc:Choice>
              <mc:Fallback>
                <p:oleObj name="Equation" r:id="rId6" imgW="2984400" imgH="50796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4308475"/>
                        <a:ext cx="52895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748887"/>
              </p:ext>
            </p:extLst>
          </p:nvPr>
        </p:nvGraphicFramePr>
        <p:xfrm>
          <a:off x="3763963" y="3425825"/>
          <a:ext cx="27019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" name="Equation" r:id="rId8" imgW="1523880" imgH="533160" progId="Equation.3">
                  <p:embed/>
                </p:oleObj>
              </mc:Choice>
              <mc:Fallback>
                <p:oleObj name="Equation" r:id="rId8" imgW="1523880" imgH="53316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3425825"/>
                        <a:ext cx="270192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566325"/>
              </p:ext>
            </p:extLst>
          </p:nvPr>
        </p:nvGraphicFramePr>
        <p:xfrm>
          <a:off x="6550025" y="2709863"/>
          <a:ext cx="2497138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9" name="Equation" r:id="rId10" imgW="1409400" imgH="482400" progId="Equation.3">
                  <p:embed/>
                </p:oleObj>
              </mc:Choice>
              <mc:Fallback>
                <p:oleObj name="Equation" r:id="rId10" imgW="1409400" imgH="48240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025" y="2709863"/>
                        <a:ext cx="2497138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627319"/>
              </p:ext>
            </p:extLst>
          </p:nvPr>
        </p:nvGraphicFramePr>
        <p:xfrm>
          <a:off x="3921125" y="2705100"/>
          <a:ext cx="26098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" name="Equation" r:id="rId12" imgW="1473120" imgH="482400" progId="Equation.3">
                  <p:embed/>
                </p:oleObj>
              </mc:Choice>
              <mc:Fallback>
                <p:oleObj name="Equation" r:id="rId12" imgW="1473120" imgH="48240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2705100"/>
                        <a:ext cx="26098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1033"/>
          <p:cNvSpPr txBox="1">
            <a:spLocks noChangeArrowheads="1"/>
          </p:cNvSpPr>
          <p:nvPr/>
        </p:nvSpPr>
        <p:spPr bwMode="auto">
          <a:xfrm>
            <a:off x="21933" y="4572000"/>
            <a:ext cx="295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000" dirty="0">
                <a:solidFill>
                  <a:srgbClr val="1D8907"/>
                </a:solidFill>
                <a:latin typeface="Verdana" pitchFamily="34" charset="0"/>
              </a:rPr>
              <a:t>Use Washers Method!</a:t>
            </a:r>
            <a:endParaRPr kumimoji="0" lang="en-US" dirty="0"/>
          </a:p>
        </p:txBody>
      </p:sp>
      <p:graphicFrame>
        <p:nvGraphicFramePr>
          <p:cNvPr id="18442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33970"/>
              </p:ext>
            </p:extLst>
          </p:nvPr>
        </p:nvGraphicFramePr>
        <p:xfrm>
          <a:off x="95622" y="6400800"/>
          <a:ext cx="285591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1" name="Equation" r:id="rId14" imgW="1612800" imgH="177480" progId="Equation.3">
                  <p:embed/>
                </p:oleObj>
              </mc:Choice>
              <mc:Fallback>
                <p:oleObj name="Equation" r:id="rId14" imgW="1612800" imgH="17748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22" y="6400800"/>
                        <a:ext cx="2855912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205743"/>
              </p:ext>
            </p:extLst>
          </p:nvPr>
        </p:nvGraphicFramePr>
        <p:xfrm>
          <a:off x="58020" y="6019800"/>
          <a:ext cx="26114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Equation" r:id="rId16" imgW="1473120" imgH="177480" progId="Equation.3">
                  <p:embed/>
                </p:oleObj>
              </mc:Choice>
              <mc:Fallback>
                <p:oleObj name="Equation" r:id="rId16" imgW="1473120" imgH="177480" progId="Equation.3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0" y="6019800"/>
                        <a:ext cx="26114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383217"/>
              </p:ext>
            </p:extLst>
          </p:nvPr>
        </p:nvGraphicFramePr>
        <p:xfrm>
          <a:off x="41743" y="5674360"/>
          <a:ext cx="17097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Equation" r:id="rId18" imgW="965200" imgH="177800" progId="Equation.3">
                  <p:embed/>
                </p:oleObj>
              </mc:Choice>
              <mc:Fallback>
                <p:oleObj name="Equation" r:id="rId18" imgW="965200" imgH="177800" progId="Equation.3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43" y="5674360"/>
                        <a:ext cx="1709737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47280"/>
              </p:ext>
            </p:extLst>
          </p:nvPr>
        </p:nvGraphicFramePr>
        <p:xfrm>
          <a:off x="1751480" y="5588000"/>
          <a:ext cx="19145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4" name="Equation" r:id="rId20" imgW="1079280" imgH="228600" progId="Equation.3">
                  <p:embed/>
                </p:oleObj>
              </mc:Choice>
              <mc:Fallback>
                <p:oleObj name="Equation" r:id="rId20" imgW="1079280" imgH="228600" progId="Equation.3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480" y="5588000"/>
                        <a:ext cx="19145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Text Box 1038"/>
          <p:cNvSpPr txBox="1">
            <a:spLocks noChangeArrowheads="1"/>
          </p:cNvSpPr>
          <p:nvPr/>
        </p:nvSpPr>
        <p:spPr bwMode="auto">
          <a:xfrm>
            <a:off x="250825" y="1905000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dirty="0">
                <a:solidFill>
                  <a:srgbClr val="1D8907"/>
                </a:solidFill>
                <a:latin typeface="Verdana" pitchFamily="34" charset="0"/>
              </a:rPr>
              <a:t>Solution:</a:t>
            </a:r>
            <a:endParaRPr kumimoji="0" lang="en-US" dirty="0"/>
          </a:p>
        </p:txBody>
      </p:sp>
      <p:grpSp>
        <p:nvGrpSpPr>
          <p:cNvPr id="2" name="Group 1050"/>
          <p:cNvGrpSpPr>
            <a:grpSpLocks/>
          </p:cNvGrpSpPr>
          <p:nvPr/>
        </p:nvGrpSpPr>
        <p:grpSpPr bwMode="auto">
          <a:xfrm>
            <a:off x="43485" y="2133600"/>
            <a:ext cx="3352800" cy="2570184"/>
            <a:chOff x="11" y="1415"/>
            <a:chExt cx="2256" cy="1676"/>
          </a:xfrm>
        </p:grpSpPr>
        <p:grpSp>
          <p:nvGrpSpPr>
            <p:cNvPr id="3" name="Group 1051"/>
            <p:cNvGrpSpPr>
              <a:grpSpLocks/>
            </p:cNvGrpSpPr>
            <p:nvPr/>
          </p:nvGrpSpPr>
          <p:grpSpPr bwMode="auto">
            <a:xfrm>
              <a:off x="11" y="1415"/>
              <a:ext cx="2256" cy="1540"/>
              <a:chOff x="11" y="1415"/>
              <a:chExt cx="2256" cy="1540"/>
            </a:xfrm>
          </p:grpSpPr>
          <p:graphicFrame>
            <p:nvGraphicFramePr>
              <p:cNvPr id="8205" name="Object 105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51003459"/>
                  </p:ext>
                </p:extLst>
              </p:nvPr>
            </p:nvGraphicFramePr>
            <p:xfrm>
              <a:off x="11" y="1450"/>
              <a:ext cx="2256" cy="15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505" name="Bitmap Image" r:id="rId22" imgW="4076190" imgH="2676899" progId="PBrush">
                      <p:embed/>
                    </p:oleObj>
                  </mc:Choice>
                  <mc:Fallback>
                    <p:oleObj name="Bitmap Image" r:id="rId22" imgW="4076190" imgH="2676899" progId="PBrush">
                      <p:embed/>
                      <p:pic>
                        <p:nvPicPr>
                          <p:cNvPr id="0" name="Object 10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" y="1450"/>
                            <a:ext cx="2256" cy="150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9" name="Line 1053"/>
              <p:cNvSpPr>
                <a:spLocks noChangeShapeType="1"/>
              </p:cNvSpPr>
              <p:nvPr/>
            </p:nvSpPr>
            <p:spPr bwMode="auto">
              <a:xfrm>
                <a:off x="1328" y="2298"/>
                <a:ext cx="632" cy="0"/>
              </a:xfrm>
              <a:prstGeom prst="line">
                <a:avLst/>
              </a:prstGeom>
              <a:noFill/>
              <a:ln w="19050">
                <a:solidFill>
                  <a:srgbClr val="86349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Line 1054"/>
              <p:cNvSpPr>
                <a:spLocks noChangeShapeType="1"/>
              </p:cNvSpPr>
              <p:nvPr/>
            </p:nvSpPr>
            <p:spPr bwMode="auto">
              <a:xfrm>
                <a:off x="877" y="2654"/>
                <a:ext cx="1083" cy="0"/>
              </a:xfrm>
              <a:prstGeom prst="line">
                <a:avLst/>
              </a:prstGeom>
              <a:noFill/>
              <a:ln w="19050">
                <a:solidFill>
                  <a:srgbClr val="1F19AD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Text Box 1055"/>
              <p:cNvSpPr txBox="1">
                <a:spLocks noChangeArrowheads="1"/>
              </p:cNvSpPr>
              <p:nvPr/>
            </p:nvSpPr>
            <p:spPr bwMode="auto">
              <a:xfrm>
                <a:off x="1579" y="2102"/>
                <a:ext cx="189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1800">
                    <a:solidFill>
                      <a:srgbClr val="863491"/>
                    </a:solidFill>
                    <a:latin typeface="Verdana" pitchFamily="34" charset="0"/>
                  </a:rPr>
                  <a:t>r</a:t>
                </a:r>
                <a:endParaRPr kumimoji="0" lang="en-US"/>
              </a:p>
            </p:txBody>
          </p:sp>
          <p:sp>
            <p:nvSpPr>
              <p:cNvPr id="8222" name="Text Box 1056"/>
              <p:cNvSpPr txBox="1">
                <a:spLocks noChangeArrowheads="1"/>
              </p:cNvSpPr>
              <p:nvPr/>
            </p:nvSpPr>
            <p:spPr bwMode="auto">
              <a:xfrm>
                <a:off x="1399" y="2435"/>
                <a:ext cx="231" cy="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1800">
                    <a:solidFill>
                      <a:srgbClr val="1F19AD"/>
                    </a:solidFill>
                    <a:latin typeface="Verdana" pitchFamily="34" charset="0"/>
                  </a:rPr>
                  <a:t>R</a:t>
                </a:r>
                <a:endParaRPr kumimoji="0" lang="en-US"/>
              </a:p>
            </p:txBody>
          </p:sp>
          <p:sp>
            <p:nvSpPr>
              <p:cNvPr id="8223" name="Text Box 1057"/>
              <p:cNvSpPr txBox="1">
                <a:spLocks noChangeArrowheads="1"/>
              </p:cNvSpPr>
              <p:nvPr/>
            </p:nvSpPr>
            <p:spPr bwMode="auto">
              <a:xfrm rot="16200000">
                <a:off x="1057" y="1533"/>
                <a:ext cx="420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1900" i="1" dirty="0">
                    <a:solidFill>
                      <a:srgbClr val="000000"/>
                    </a:solidFill>
                  </a:rPr>
                  <a:t>x</a:t>
                </a:r>
                <a:r>
                  <a:rPr kumimoji="0" lang="en-US" sz="1900" dirty="0">
                    <a:solidFill>
                      <a:srgbClr val="000000"/>
                    </a:solidFill>
                  </a:rPr>
                  <a:t> = </a:t>
                </a:r>
                <a:r>
                  <a:rPr kumimoji="0" lang="en-US" sz="1900" dirty="0" smtClean="0">
                    <a:solidFill>
                      <a:srgbClr val="000000"/>
                    </a:solidFill>
                  </a:rPr>
                  <a:t>3</a:t>
                </a:r>
                <a:endParaRPr kumimoji="0" lang="en-US" dirty="0"/>
              </a:p>
            </p:txBody>
          </p:sp>
          <p:sp>
            <p:nvSpPr>
              <p:cNvPr id="8224" name="Text Box 1058"/>
              <p:cNvSpPr txBox="1">
                <a:spLocks noChangeArrowheads="1"/>
              </p:cNvSpPr>
              <p:nvPr/>
            </p:nvSpPr>
            <p:spPr bwMode="auto">
              <a:xfrm rot="16200000">
                <a:off x="1674" y="1495"/>
                <a:ext cx="420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1900" i="1" dirty="0">
                    <a:solidFill>
                      <a:srgbClr val="000000"/>
                    </a:solidFill>
                  </a:rPr>
                  <a:t>x</a:t>
                </a:r>
                <a:r>
                  <a:rPr kumimoji="0" lang="en-US" sz="1900" dirty="0">
                    <a:solidFill>
                      <a:srgbClr val="000000"/>
                    </a:solidFill>
                  </a:rPr>
                  <a:t> = </a:t>
                </a:r>
                <a:r>
                  <a:rPr kumimoji="0" lang="en-US" sz="1900" dirty="0" smtClean="0">
                    <a:solidFill>
                      <a:srgbClr val="000000"/>
                    </a:solidFill>
                  </a:rPr>
                  <a:t>4</a:t>
                </a:r>
                <a:endParaRPr kumimoji="0" lang="en-US" dirty="0"/>
              </a:p>
            </p:txBody>
          </p:sp>
          <p:sp>
            <p:nvSpPr>
              <p:cNvPr id="8225" name="Text Box 1059"/>
              <p:cNvSpPr txBox="1">
                <a:spLocks noChangeArrowheads="1"/>
              </p:cNvSpPr>
              <p:nvPr/>
            </p:nvSpPr>
            <p:spPr bwMode="auto">
              <a:xfrm rot="-3180775">
                <a:off x="580" y="2347"/>
                <a:ext cx="588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1900" i="1">
                    <a:solidFill>
                      <a:srgbClr val="000000"/>
                    </a:solidFill>
                  </a:rPr>
                  <a:t>y</a:t>
                </a:r>
                <a:r>
                  <a:rPr kumimoji="0" lang="en-US" sz="1900">
                    <a:solidFill>
                      <a:srgbClr val="000000"/>
                    </a:solidFill>
                  </a:rPr>
                  <a:t> = ln </a:t>
                </a:r>
                <a:r>
                  <a:rPr kumimoji="0" lang="en-US" sz="1900" i="1">
                    <a:solidFill>
                      <a:srgbClr val="000000"/>
                    </a:solidFill>
                  </a:rPr>
                  <a:t>x</a:t>
                </a:r>
                <a:endParaRPr kumimoji="0" lang="en-US"/>
              </a:p>
            </p:txBody>
          </p:sp>
          <p:sp>
            <p:nvSpPr>
              <p:cNvPr id="8226" name="AutoShape 1060"/>
              <p:cNvSpPr>
                <a:spLocks noChangeArrowheads="1"/>
              </p:cNvSpPr>
              <p:nvPr/>
            </p:nvSpPr>
            <p:spPr bwMode="auto">
              <a:xfrm>
                <a:off x="1850" y="1942"/>
                <a:ext cx="180" cy="272"/>
              </a:xfrm>
              <a:prstGeom prst="curvedRightArrow">
                <a:avLst>
                  <a:gd name="adj1" fmla="val 30222"/>
                  <a:gd name="adj2" fmla="val 60444"/>
                  <a:gd name="adj3" fmla="val 33333"/>
                </a:avLst>
              </a:prstGeom>
              <a:solidFill>
                <a:srgbClr val="FA280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8" name="Text Box 1061"/>
            <p:cNvSpPr txBox="1">
              <a:spLocks noChangeArrowheads="1"/>
            </p:cNvSpPr>
            <p:nvPr/>
          </p:nvSpPr>
          <p:spPr bwMode="auto">
            <a:xfrm>
              <a:off x="48" y="2832"/>
              <a:ext cx="20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000">
                  <a:solidFill>
                    <a:srgbClr val="000000"/>
                  </a:solidFill>
                </a:rPr>
                <a:t>0</a:t>
              </a:r>
              <a:endParaRPr kumimoji="0" lang="en-US"/>
            </a:p>
          </p:txBody>
        </p:sp>
      </p:grpSp>
      <p:graphicFrame>
        <p:nvGraphicFramePr>
          <p:cNvPr id="18470" name="Object 10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553054"/>
              </p:ext>
            </p:extLst>
          </p:nvPr>
        </p:nvGraphicFramePr>
        <p:xfrm>
          <a:off x="86723" y="4892675"/>
          <a:ext cx="21383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6" name="Equation" r:id="rId24" imgW="1206500" imgH="431800" progId="Equation.3">
                  <p:embed/>
                </p:oleObj>
              </mc:Choice>
              <mc:Fallback>
                <p:oleObj name="Equation" r:id="rId24" imgW="1206500" imgH="431800" progId="Equation.3">
                  <p:embed/>
                  <p:pic>
                    <p:nvPicPr>
                      <p:cNvPr id="0" name="Object 1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23" y="4892675"/>
                        <a:ext cx="2138362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1" name="Object 10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647103"/>
              </p:ext>
            </p:extLst>
          </p:nvPr>
        </p:nvGraphicFramePr>
        <p:xfrm>
          <a:off x="2656915" y="5994400"/>
          <a:ext cx="901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Equation" r:id="rId26" imgW="507960" imgH="203040" progId="Equation.3">
                  <p:embed/>
                </p:oleObj>
              </mc:Choice>
              <mc:Fallback>
                <p:oleObj name="Equation" r:id="rId26" imgW="507960" imgH="203040" progId="Equation.3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915" y="5994400"/>
                        <a:ext cx="9017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371767"/>
              </p:ext>
            </p:extLst>
          </p:nvPr>
        </p:nvGraphicFramePr>
        <p:xfrm>
          <a:off x="0" y="51032"/>
          <a:ext cx="9236075" cy="208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Equation" r:id="rId28" imgW="4902200" imgH="1104900" progId="Equation.DSMT4">
                  <p:embed/>
                </p:oleObj>
              </mc:Choice>
              <mc:Fallback>
                <p:oleObj name="Equation" r:id="rId28" imgW="4902200" imgH="1104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0" y="51032"/>
                        <a:ext cx="9236075" cy="208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  <p:bldP spid="5" grpId="0" animBg="1"/>
      <p:bldP spid="18434" grpId="0" animBg="1"/>
      <p:bldP spid="18435" grpId="0" animBg="1"/>
      <p:bldP spid="18441" grpId="0" autoUpdateAnimBg="0"/>
      <p:bldP spid="1844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Office Theme</vt:lpstr>
      <vt:lpstr>Equation</vt:lpstr>
      <vt:lpstr>Bitmap Image</vt:lpstr>
      <vt:lpstr>MathType 6.0 Equation</vt:lpstr>
      <vt:lpstr>PowerPoint Presentation</vt:lpstr>
    </vt:vector>
  </TitlesOfParts>
  <Company>FUHSD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rita_korsunsky</dc:creator>
  <cp:lastModifiedBy>Rita Korsunsky</cp:lastModifiedBy>
  <cp:revision>10</cp:revision>
  <dcterms:created xsi:type="dcterms:W3CDTF">2013-11-19T16:12:48Z</dcterms:created>
  <dcterms:modified xsi:type="dcterms:W3CDTF">2017-11-16T00:07:45Z</dcterms:modified>
</cp:coreProperties>
</file>